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64" r:id="rId2"/>
    <p:sldId id="291" r:id="rId3"/>
    <p:sldId id="265" r:id="rId4"/>
    <p:sldId id="257" r:id="rId5"/>
    <p:sldId id="258" r:id="rId6"/>
    <p:sldId id="259" r:id="rId7"/>
    <p:sldId id="261" r:id="rId8"/>
    <p:sldId id="262" r:id="rId9"/>
    <p:sldId id="260" r:id="rId10"/>
    <p:sldId id="263" r:id="rId11"/>
    <p:sldId id="266" r:id="rId12"/>
    <p:sldId id="267" r:id="rId13"/>
    <p:sldId id="268" r:id="rId14"/>
    <p:sldId id="269" r:id="rId15"/>
    <p:sldId id="270" r:id="rId16"/>
    <p:sldId id="272" r:id="rId17"/>
    <p:sldId id="294" r:id="rId18"/>
    <p:sldId id="271" r:id="rId19"/>
    <p:sldId id="274" r:id="rId20"/>
    <p:sldId id="273" r:id="rId21"/>
    <p:sldId id="275" r:id="rId22"/>
    <p:sldId id="277" r:id="rId23"/>
    <p:sldId id="276" r:id="rId24"/>
    <p:sldId id="278" r:id="rId25"/>
    <p:sldId id="279" r:id="rId26"/>
    <p:sldId id="282" r:id="rId27"/>
    <p:sldId id="281" r:id="rId28"/>
    <p:sldId id="283" r:id="rId29"/>
    <p:sldId id="280" r:id="rId30"/>
    <p:sldId id="284" r:id="rId31"/>
    <p:sldId id="285" r:id="rId32"/>
    <p:sldId id="286" r:id="rId33"/>
    <p:sldId id="287" r:id="rId34"/>
    <p:sldId id="295" r:id="rId35"/>
    <p:sldId id="288" r:id="rId36"/>
    <p:sldId id="289" r:id="rId37"/>
    <p:sldId id="290" r:id="rId38"/>
    <p:sldId id="292" r:id="rId39"/>
    <p:sldId id="29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B1E343F-F4A8-4E71-A8B3-EEBD1B844EFF}">
          <p14:sldIdLst>
            <p14:sldId id="264"/>
            <p14:sldId id="291"/>
            <p14:sldId id="265"/>
            <p14:sldId id="257"/>
            <p14:sldId id="258"/>
            <p14:sldId id="259"/>
            <p14:sldId id="261"/>
            <p14:sldId id="262"/>
            <p14:sldId id="260"/>
            <p14:sldId id="263"/>
            <p14:sldId id="266"/>
            <p14:sldId id="267"/>
            <p14:sldId id="268"/>
            <p14:sldId id="269"/>
            <p14:sldId id="270"/>
            <p14:sldId id="272"/>
            <p14:sldId id="294"/>
            <p14:sldId id="271"/>
            <p14:sldId id="274"/>
            <p14:sldId id="273"/>
            <p14:sldId id="275"/>
            <p14:sldId id="277"/>
            <p14:sldId id="276"/>
            <p14:sldId id="278"/>
            <p14:sldId id="279"/>
            <p14:sldId id="282"/>
            <p14:sldId id="281"/>
            <p14:sldId id="283"/>
            <p14:sldId id="280"/>
            <p14:sldId id="284"/>
            <p14:sldId id="285"/>
            <p14:sldId id="286"/>
            <p14:sldId id="287"/>
            <p14:sldId id="295"/>
          </p14:sldIdLst>
        </p14:section>
        <p14:section name="Untitled Section" id="{4040D2C8-05F3-4627-9C43-BBFA9F74E3D0}">
          <p14:sldIdLst>
            <p14:sldId id="288"/>
            <p14:sldId id="289"/>
            <p14:sldId id="290"/>
            <p14:sldId id="29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2" autoAdjust="0"/>
  </p:normalViewPr>
  <p:slideViewPr>
    <p:cSldViewPr>
      <p:cViewPr varScale="1">
        <p:scale>
          <a:sx n="77" d="100"/>
          <a:sy n="77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76"/>
    </p:cViewPr>
  </p:sorterViewPr>
  <p:notesViewPr>
    <p:cSldViewPr>
      <p:cViewPr varScale="1">
        <p:scale>
          <a:sx n="62" d="100"/>
          <a:sy n="62" d="100"/>
        </p:scale>
        <p:origin x="-270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8D139-2028-4325-97AD-12FEF730C997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48701-7610-476B-A699-65452480E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6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48701-7610-476B-A699-65452480EB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7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6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03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4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77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1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0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1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5BF0D-0EDC-4570-AD8D-F66057221DB4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6FA59-7B8B-468E-A1F0-840AB13D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8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K_cjd6Evcw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1_uez5WX1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1I33Dgcc_M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6 - Photosynthesis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62981"/>
            <a:ext cx="5334000" cy="3200400"/>
          </a:xfrm>
        </p:spPr>
      </p:pic>
    </p:spTree>
    <p:extLst>
      <p:ext uri="{BB962C8B-B14F-4D97-AF65-F5344CB8AC3E}">
        <p14:creationId xmlns:p14="http://schemas.microsoft.com/office/powerpoint/2010/main" val="21884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Chloroplast pigments – absorb light.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Chlorophyll a – directly involved in the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light reactions; absorbs more red, less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blue.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Chlorophyll b – accessory pigment (assists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in light absorption); absorbs more blue;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less red.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Carotenoids – accessory pigment;  i.e.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yellow, orange, brown.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520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772400" cy="4953000"/>
          </a:xfrm>
        </p:spPr>
      </p:pic>
    </p:spTree>
    <p:extLst>
      <p:ext uri="{BB962C8B-B14F-4D97-AF65-F5344CB8AC3E}">
        <p14:creationId xmlns:p14="http://schemas.microsoft.com/office/powerpoint/2010/main" val="112108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lphaUcPeriod" startAt="5"/>
            </a:pPr>
            <a:r>
              <a:rPr lang="en-US" dirty="0" smtClean="0"/>
              <a:t>Light Dependent Reactions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Steps of </a:t>
            </a:r>
            <a:r>
              <a:rPr lang="en-US" b="1" dirty="0" smtClean="0"/>
              <a:t>Electron Transport: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Light energizes electrons 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Photosystem II.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 Electrons leave chlorophyll a and move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to a primary electron acceptor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oxidation reaction (loses electrons).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36776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Electrons move through a series of molecules</a:t>
            </a:r>
          </a:p>
          <a:p>
            <a:pPr marL="0" indent="0">
              <a:buNone/>
            </a:pPr>
            <a:r>
              <a:rPr lang="en-US" dirty="0" smtClean="0"/>
              <a:t>      called the electron transport chain where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they lose energy.  This energy is used to move</a:t>
            </a:r>
          </a:p>
          <a:p>
            <a:pPr marL="0" indent="0">
              <a:buNone/>
            </a:pPr>
            <a:r>
              <a:rPr lang="en-US" dirty="0" smtClean="0"/>
              <a:t>      protons (H</a:t>
            </a:r>
            <a:r>
              <a:rPr lang="en-US" baseline="30000" dirty="0" smtClean="0"/>
              <a:t>+</a:t>
            </a:r>
            <a:r>
              <a:rPr lang="en-US" dirty="0" smtClean="0"/>
              <a:t>) into the thylakoid.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Light energizes electrons in Photosystem I.</a:t>
            </a:r>
          </a:p>
          <a:p>
            <a:pPr marL="0" indent="0">
              <a:buNone/>
            </a:pPr>
            <a:r>
              <a:rPr lang="en-US" dirty="0" smtClean="0"/>
              <a:t>      They move to a primary electron acceptor.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1675822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en-US" dirty="0" smtClean="0"/>
              <a:t>Photosystem I electrons move to a second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electron transport chain; a redox reaction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occurs (electrons are accepted):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NADP</a:t>
            </a:r>
            <a:r>
              <a:rPr lang="en-US" baseline="30000" dirty="0" smtClean="0"/>
              <a:t>+</a:t>
            </a:r>
            <a:r>
              <a:rPr lang="en-US" dirty="0" smtClean="0"/>
              <a:t>   +  H</a:t>
            </a:r>
            <a:r>
              <a:rPr lang="en-US" baseline="30000" dirty="0" smtClean="0"/>
              <a:t>+</a:t>
            </a:r>
            <a:r>
              <a:rPr lang="en-US" dirty="0" smtClean="0"/>
              <a:t>  +  2 e</a:t>
            </a:r>
            <a:r>
              <a:rPr lang="en-US" baseline="30000" dirty="0" smtClean="0"/>
              <a:t>-</a:t>
            </a:r>
            <a:r>
              <a:rPr lang="en-US" dirty="0" smtClean="0"/>
              <a:t>    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b="1" dirty="0" smtClean="0">
                <a:sym typeface="Wingdings" panose="05000000000000000000" pitchFamily="2" charset="2"/>
              </a:rPr>
              <a:t>NADPH</a:t>
            </a: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Nicotinamide</a:t>
            </a:r>
            <a:r>
              <a:rPr lang="en-US" dirty="0" smtClean="0">
                <a:sym typeface="Wingdings" panose="05000000000000000000" pitchFamily="2" charset="2"/>
              </a:rPr>
              <a:t> adenine dinucleotide phosphate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844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81200"/>
            <a:ext cx="7162800" cy="3657600"/>
          </a:xfrm>
        </p:spPr>
      </p:pic>
    </p:spTree>
    <p:extLst>
      <p:ext uri="{BB962C8B-B14F-4D97-AF65-F5344CB8AC3E}">
        <p14:creationId xmlns:p14="http://schemas.microsoft.com/office/powerpoint/2010/main" val="34789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8686800" cy="4495800"/>
          </a:xfrm>
        </p:spPr>
      </p:pic>
    </p:spTree>
    <p:extLst>
      <p:ext uri="{BB962C8B-B14F-4D97-AF65-F5344CB8AC3E}">
        <p14:creationId xmlns:p14="http://schemas.microsoft.com/office/powerpoint/2010/main" val="427770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Reactions</a:t>
            </a:r>
            <a:endParaRPr lang="en-US" dirty="0"/>
          </a:p>
        </p:txBody>
      </p:sp>
      <p:pic>
        <p:nvPicPr>
          <p:cNvPr id="4" name="BK_cjd6Evc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1219200"/>
            <a:ext cx="7924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19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Steps of Restoring Photosystem II Electrons: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The replacement electrons are produced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when an enzyme splits water molecules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inside the thylakoid.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2H</a:t>
            </a:r>
            <a:r>
              <a:rPr lang="en-US" baseline="-25000" dirty="0" smtClean="0"/>
              <a:t>2</a:t>
            </a:r>
            <a:r>
              <a:rPr lang="en-US" dirty="0" smtClean="0"/>
              <a:t>O  </a:t>
            </a:r>
            <a:r>
              <a:rPr lang="en-US" dirty="0" smtClean="0">
                <a:sym typeface="Wingdings" panose="05000000000000000000" pitchFamily="2" charset="2"/>
              </a:rPr>
              <a:t>   4H</a:t>
            </a:r>
            <a:r>
              <a:rPr lang="en-US" baseline="30000" dirty="0" smtClean="0">
                <a:sym typeface="Wingdings" panose="05000000000000000000" pitchFamily="2" charset="2"/>
              </a:rPr>
              <a:t>+    </a:t>
            </a:r>
            <a:r>
              <a:rPr lang="en-US" dirty="0" smtClean="0">
                <a:sym typeface="Wingdings" panose="05000000000000000000" pitchFamily="2" charset="2"/>
              </a:rPr>
              <a:t>+   4e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  +  O</a:t>
            </a:r>
            <a:r>
              <a:rPr lang="en-US" baseline="-25000" dirty="0" smtClean="0">
                <a:sym typeface="Wingdings" panose="05000000000000000000" pitchFamily="2" charset="2"/>
              </a:rPr>
              <a:t>2 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baseline="-25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37498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5" y="1447800"/>
            <a:ext cx="8337755" cy="4876800"/>
          </a:xfrm>
        </p:spPr>
      </p:pic>
    </p:spTree>
    <p:extLst>
      <p:ext uri="{BB962C8B-B14F-4D97-AF65-F5344CB8AC3E}">
        <p14:creationId xmlns:p14="http://schemas.microsoft.com/office/powerpoint/2010/main" val="250649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Song</a:t>
            </a:r>
            <a:endParaRPr lang="en-US" dirty="0"/>
          </a:p>
        </p:txBody>
      </p:sp>
      <p:pic>
        <p:nvPicPr>
          <p:cNvPr id="4" name="C1_uez5WX1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1524000"/>
            <a:ext cx="7848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8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Steps of Chemiosmosis – </a:t>
            </a:r>
            <a:r>
              <a:rPr lang="en-US" dirty="0" smtClean="0"/>
              <a:t>the synthesis of ATP: </a:t>
            </a:r>
          </a:p>
          <a:p>
            <a:pPr marL="514350" indent="-514350">
              <a:buAutoNum type="arabicPeriod"/>
            </a:pPr>
            <a:r>
              <a:rPr lang="en-US" dirty="0" smtClean="0"/>
              <a:t>A concentration gradient of protons (H</a:t>
            </a:r>
            <a:r>
              <a:rPr lang="en-US" baseline="30000" dirty="0" smtClean="0"/>
              <a:t>+</a:t>
            </a:r>
            <a:r>
              <a:rPr lang="en-US" dirty="0" smtClean="0"/>
              <a:t>) is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higher inside the thylakoid than the stroma.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These H</a:t>
            </a:r>
            <a:r>
              <a:rPr lang="en-US" baseline="30000" dirty="0" smtClean="0"/>
              <a:t>+</a:t>
            </a:r>
            <a:r>
              <a:rPr lang="en-US" dirty="0" smtClean="0"/>
              <a:t>  provide energy for an enzyme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called ATP Synthase.</a:t>
            </a:r>
          </a:p>
          <a:p>
            <a:pPr marL="0" indent="0">
              <a:buNone/>
            </a:pPr>
            <a:r>
              <a:rPr lang="en-US" dirty="0" smtClean="0"/>
              <a:t>3.  ADP + phosphate + ATP Synthase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b="1" dirty="0" smtClean="0">
                <a:sym typeface="Wingdings" panose="05000000000000000000" pitchFamily="2" charset="2"/>
              </a:rPr>
              <a:t>ATP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140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24" y="1295400"/>
            <a:ext cx="7518399" cy="5181600"/>
          </a:xfrm>
        </p:spPr>
      </p:pic>
    </p:spTree>
    <p:extLst>
      <p:ext uri="{BB962C8B-B14F-4D97-AF65-F5344CB8AC3E}">
        <p14:creationId xmlns:p14="http://schemas.microsoft.com/office/powerpoint/2010/main" val="1545648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8686800" cy="5105400"/>
          </a:xfrm>
        </p:spPr>
      </p:pic>
    </p:spTree>
    <p:extLst>
      <p:ext uri="{BB962C8B-B14F-4D97-AF65-F5344CB8AC3E}">
        <p14:creationId xmlns:p14="http://schemas.microsoft.com/office/powerpoint/2010/main" val="1285865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000999" cy="4800600"/>
          </a:xfrm>
        </p:spPr>
      </p:pic>
    </p:spTree>
    <p:extLst>
      <p:ext uri="{BB962C8B-B14F-4D97-AF65-F5344CB8AC3E}">
        <p14:creationId xmlns:p14="http://schemas.microsoft.com/office/powerpoint/2010/main" val="285306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eriod" startAt="2"/>
            </a:pPr>
            <a:r>
              <a:rPr lang="en-US" b="1" dirty="0" smtClean="0"/>
              <a:t>The Calvin Cycle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</a:t>
            </a:r>
            <a:r>
              <a:rPr lang="en-US" b="1" dirty="0" smtClean="0"/>
              <a:t>Light Independent Reaction</a:t>
            </a:r>
            <a:r>
              <a:rPr lang="en-US" dirty="0" smtClean="0"/>
              <a:t> – does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      </a:t>
            </a:r>
            <a:r>
              <a:rPr lang="en-US" dirty="0" smtClean="0"/>
              <a:t>not require light.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Uses NADPH and ATP from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light dependent reactions.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Takes place in the stroma.</a:t>
            </a:r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091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marL="514350" indent="-514350">
              <a:buAutoNum type="alphaUcPeriod" startAt="4"/>
            </a:pPr>
            <a:r>
              <a:rPr lang="en-US" b="1" dirty="0" smtClean="0"/>
              <a:t>Steps of Calvin Cycle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Carbon atoms are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bonded (fixed) into organic compounds.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1.  3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 + 3 </a:t>
            </a:r>
            <a:r>
              <a:rPr lang="en-US" dirty="0" err="1" smtClean="0">
                <a:sym typeface="Wingdings" panose="05000000000000000000" pitchFamily="2" charset="2"/>
              </a:rPr>
              <a:t>RuBP</a:t>
            </a:r>
            <a:r>
              <a:rPr lang="en-US" dirty="0" smtClean="0">
                <a:sym typeface="Wingdings" panose="05000000000000000000" pitchFamily="2" charset="2"/>
              </a:rPr>
              <a:t>   three 6 – Carbon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molecules.  These split into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six 3 – Carbon molecules of PGA.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Carbon Dioxide 1-C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Ribulose </a:t>
            </a:r>
            <a:r>
              <a:rPr lang="en-US" dirty="0" err="1" smtClean="0">
                <a:sym typeface="Wingdings" panose="05000000000000000000" pitchFamily="2" charset="2"/>
              </a:rPr>
              <a:t>biphosphate</a:t>
            </a:r>
            <a:r>
              <a:rPr lang="en-US" dirty="0" smtClean="0">
                <a:sym typeface="Wingdings" panose="05000000000000000000" pitchFamily="2" charset="2"/>
              </a:rPr>
              <a:t> 5-C</a:t>
            </a:r>
          </a:p>
          <a:p>
            <a:pPr marL="0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Phosphoglyceric</a:t>
            </a:r>
            <a:r>
              <a:rPr lang="en-US" dirty="0" smtClean="0">
                <a:sym typeface="Wingdings" panose="05000000000000000000" pitchFamily="2" charset="2"/>
              </a:rPr>
              <a:t> Acid 3-C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75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229600" cy="5410200"/>
          </a:xfrm>
        </p:spPr>
      </p:pic>
    </p:spTree>
    <p:extLst>
      <p:ext uri="{BB962C8B-B14F-4D97-AF65-F5344CB8AC3E}">
        <p14:creationId xmlns:p14="http://schemas.microsoft.com/office/powerpoint/2010/main" val="81430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6 ATP + 6 NADPH + 6 PGA  </a:t>
            </a:r>
            <a:r>
              <a:rPr lang="en-US" dirty="0" smtClean="0">
                <a:sym typeface="Wingdings" panose="05000000000000000000" pitchFamily="2" charset="2"/>
              </a:rPr>
              <a:t> 6 PGAL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Phosphoglyceraldehyde</a:t>
            </a:r>
            <a:r>
              <a:rPr lang="en-US" dirty="0" smtClean="0">
                <a:sym typeface="Wingdings" panose="05000000000000000000" pitchFamily="2" charset="2"/>
              </a:rPr>
              <a:t>  3-C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87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8229600" cy="5029200"/>
          </a:xfrm>
        </p:spPr>
      </p:pic>
    </p:spTree>
    <p:extLst>
      <p:ext uri="{BB962C8B-B14F-4D97-AF65-F5344CB8AC3E}">
        <p14:creationId xmlns:p14="http://schemas.microsoft.com/office/powerpoint/2010/main" val="3214111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3a.  5 PGAL remain in the cycle: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5 PGAL + 3 ATP </a:t>
            </a:r>
            <a:r>
              <a:rPr lang="en-US" dirty="0" smtClean="0">
                <a:sym typeface="Wingdings" panose="05000000000000000000" pitchFamily="2" charset="2"/>
              </a:rPr>
              <a:t> 3 </a:t>
            </a:r>
            <a:r>
              <a:rPr lang="en-US" dirty="0" err="1" smtClean="0">
                <a:sym typeface="Wingdings" panose="05000000000000000000" pitchFamily="2" charset="2"/>
              </a:rPr>
              <a:t>RuBP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3b.  1 PGAL exits the chloroplast and moves into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the cytoplasm where it combines with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another PGAL to form glucose: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PGAL + PGAL  Glucose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Glucose 6-C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eriod"/>
            </a:pPr>
            <a:r>
              <a:rPr lang="en-US" b="1" dirty="0" smtClean="0"/>
              <a:t>Capturing the Energy in Light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A.  Biochemical Pathway – a series of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chemical reactions in which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product of one reaction is consumed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in the next reaction.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</a:p>
          <a:p>
            <a:pPr marL="0" indent="0">
              <a:buNone/>
            </a:pP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38791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8382000" cy="5257799"/>
          </a:xfrm>
        </p:spPr>
      </p:pic>
    </p:spTree>
    <p:extLst>
      <p:ext uri="{BB962C8B-B14F-4D97-AF65-F5344CB8AC3E}">
        <p14:creationId xmlns:p14="http://schemas.microsoft.com/office/powerpoint/2010/main" val="280923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8686799" cy="5029200"/>
          </a:xfrm>
        </p:spPr>
      </p:pic>
    </p:spTree>
    <p:extLst>
      <p:ext uri="{BB962C8B-B14F-4D97-AF65-F5344CB8AC3E}">
        <p14:creationId xmlns:p14="http://schemas.microsoft.com/office/powerpoint/2010/main" val="58552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5"/>
            </a:pPr>
            <a:r>
              <a:rPr lang="en-US" dirty="0" smtClean="0"/>
              <a:t>Balance Sheet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It takes 3 turns of the Calvin Cycle 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produce 1 PGAL; therefore 6 turns 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produce 1 Glucose.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77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Energy Yield: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</a:t>
            </a:r>
            <a:r>
              <a:rPr lang="en-US" dirty="0"/>
              <a:t> </a:t>
            </a:r>
            <a:r>
              <a:rPr lang="en-US" dirty="0" smtClean="0"/>
              <a:t>2 ATP = 6 ATP                          Step 2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 2 NADPH = 6 NADPH</a:t>
            </a:r>
            <a:r>
              <a:rPr lang="en-US" dirty="0"/>
              <a:t>	</a:t>
            </a:r>
            <a:r>
              <a:rPr lang="en-US" dirty="0" smtClean="0"/>
              <a:t>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  3 x 1 ATP  = 3 ATP                  Step 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Total:  9 ATP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6 NADPH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40808" y="2476500"/>
            <a:ext cx="2014728" cy="95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193536" y="265176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05400" y="3657600"/>
            <a:ext cx="1088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80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 Cycle Video</a:t>
            </a:r>
            <a:endParaRPr lang="en-US" dirty="0"/>
          </a:p>
        </p:txBody>
      </p:sp>
      <p:pic>
        <p:nvPicPr>
          <p:cNvPr id="4" name="o1I33Dgcc_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1752600"/>
            <a:ext cx="7772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41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III.  Alternative Pathways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Based on water loss, CO</a:t>
            </a:r>
            <a:r>
              <a:rPr lang="en-US" baseline="-25000" dirty="0" smtClean="0"/>
              <a:t>2</a:t>
            </a:r>
            <a:r>
              <a:rPr lang="en-US" dirty="0" smtClean="0"/>
              <a:t>, and O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1.  Stomata – pores on leaves where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water, carbon dioxide, and oxygen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enters/leaves a plant.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4081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Stomata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162800" cy="4648200"/>
          </a:xfrm>
        </p:spPr>
      </p:pic>
    </p:spTree>
    <p:extLst>
      <p:ext uri="{BB962C8B-B14F-4D97-AF65-F5344CB8AC3E}">
        <p14:creationId xmlns:p14="http://schemas.microsoft.com/office/powerpoint/2010/main" val="407388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Types of Pathways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C</a:t>
            </a:r>
            <a:r>
              <a:rPr lang="en-US" baseline="-25000" dirty="0" smtClean="0"/>
              <a:t>3 </a:t>
            </a:r>
            <a:r>
              <a:rPr lang="en-US" dirty="0" smtClean="0"/>
              <a:t> Plants – use Calvin Cycle; most plants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C</a:t>
            </a:r>
            <a:r>
              <a:rPr lang="en-US" baseline="-25000" dirty="0" smtClean="0"/>
              <a:t>4</a:t>
            </a:r>
            <a:r>
              <a:rPr lang="en-US" dirty="0" smtClean="0"/>
              <a:t>  Plants </a:t>
            </a:r>
            <a:r>
              <a:rPr lang="en-US" dirty="0" smtClean="0"/>
              <a:t>– combines CO</a:t>
            </a:r>
            <a:r>
              <a:rPr lang="en-US" baseline="-25000" dirty="0" smtClean="0"/>
              <a:t>2 </a:t>
            </a:r>
            <a:r>
              <a:rPr lang="en-US" dirty="0" smtClean="0"/>
              <a:t>  with 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4 – Carbon compound;  partially closed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stomata during hot days </a:t>
            </a:r>
            <a:r>
              <a:rPr lang="en-US" dirty="0" smtClean="0">
                <a:sym typeface="Wingdings" panose="05000000000000000000" pitchFamily="2" charset="2"/>
              </a:rPr>
              <a:t> low CO</a:t>
            </a:r>
            <a:r>
              <a:rPr lang="en-US" baseline="-25000" dirty="0" smtClean="0">
                <a:sym typeface="Wingdings" panose="05000000000000000000" pitchFamily="2" charset="2"/>
              </a:rPr>
              <a:t>2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 </a:t>
            </a:r>
            <a:r>
              <a:rPr lang="en-US" dirty="0" smtClean="0">
                <a:sym typeface="Wingdings" panose="05000000000000000000" pitchFamily="2" charset="2"/>
              </a:rPr>
              <a:t>     i.e. corn, sugar cane, crabgrass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748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c.  CAM Pathway – open stomata at night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due to hot, dry days.  This allows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to enter and make organic compounds;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i.e. cactus; pineapple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38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2"/>
            </a:pPr>
            <a:r>
              <a:rPr lang="en-US" dirty="0" smtClean="0"/>
              <a:t>Rate of photosynthesis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Environmental Factors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a.  Light intensity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b.  Temperature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c.  CO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30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 marL="514350" indent="-514350">
              <a:buAutoNum type="alphaUcPeriod" startAt="2"/>
            </a:pPr>
            <a:r>
              <a:rPr lang="en-US" dirty="0" smtClean="0"/>
              <a:t>Autotrophs/Producers - Photosynthesis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         light energy</a:t>
            </a:r>
          </a:p>
          <a:p>
            <a:pPr marL="0" indent="0">
              <a:buNone/>
            </a:pPr>
            <a:r>
              <a:rPr lang="en-US" dirty="0" smtClean="0"/>
              <a:t>6 CO</a:t>
            </a:r>
            <a:r>
              <a:rPr lang="en-US" baseline="-24000" dirty="0" smtClean="0"/>
              <a:t>2</a:t>
            </a:r>
            <a:r>
              <a:rPr lang="en-US" dirty="0" smtClean="0"/>
              <a:t>  + 6 H</a:t>
            </a:r>
            <a:r>
              <a:rPr lang="en-US" baseline="-25000" dirty="0" smtClean="0"/>
              <a:t>2</a:t>
            </a:r>
            <a:r>
              <a:rPr lang="en-US" dirty="0" smtClean="0"/>
              <a:t>0                         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  </a:t>
            </a:r>
            <a:r>
              <a:rPr lang="en-US" dirty="0" smtClean="0"/>
              <a:t> + 6 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chlorophyll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Carbon dioxide + Water               Sugar + Oxygen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					      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058551" y="2819400"/>
            <a:ext cx="1828800" cy="865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648200" y="47994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07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Leaf Cells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7391400" cy="4572000"/>
          </a:xfrm>
        </p:spPr>
      </p:pic>
    </p:spTree>
    <p:extLst>
      <p:ext uri="{BB962C8B-B14F-4D97-AF65-F5344CB8AC3E}">
        <p14:creationId xmlns:p14="http://schemas.microsoft.com/office/powerpoint/2010/main" val="2914278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3"/>
            </a:pPr>
            <a:r>
              <a:rPr lang="en-US" dirty="0" smtClean="0"/>
              <a:t>Chloroplast Anatomy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 Thylakoids – saclike membranes which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contain chlorophyll.</a:t>
            </a:r>
          </a:p>
          <a:p>
            <a:pPr marL="0" indent="0">
              <a:buNone/>
            </a:pPr>
            <a:r>
              <a:rPr lang="en-US" dirty="0" smtClean="0"/>
              <a:t>	b.  Grana – stacks of thylakoids.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Stroma – solution surrounding the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thylakoids.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6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" y="533400"/>
            <a:ext cx="8509782" cy="6202174"/>
          </a:xfrm>
        </p:spPr>
      </p:pic>
    </p:spTree>
    <p:extLst>
      <p:ext uri="{BB962C8B-B14F-4D97-AF65-F5344CB8AC3E}">
        <p14:creationId xmlns:p14="http://schemas.microsoft.com/office/powerpoint/2010/main" val="4028676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 startAt="4"/>
            </a:pPr>
            <a:r>
              <a:rPr lang="en-US" dirty="0" smtClean="0"/>
              <a:t>Light and Pigments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Visible Spectrum – range of colors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from sunlight;  ROYGBIV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 Wavelength - measurement of light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waves </a:t>
            </a:r>
            <a:r>
              <a:rPr lang="en-US" dirty="0" smtClean="0">
                <a:sym typeface="Wingdings" panose="05000000000000000000" pitchFamily="2" charset="2"/>
              </a:rPr>
              <a:t> distance between crests;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    Red (long)   Violet (short)</a:t>
            </a:r>
          </a:p>
        </p:txBody>
      </p:sp>
    </p:spTree>
    <p:extLst>
      <p:ext uri="{BB962C8B-B14F-4D97-AF65-F5344CB8AC3E}">
        <p14:creationId xmlns:p14="http://schemas.microsoft.com/office/powerpoint/2010/main" val="422343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772" y="2121409"/>
            <a:ext cx="6932427" cy="3974591"/>
          </a:xfrm>
        </p:spPr>
      </p:pic>
    </p:spTree>
    <p:extLst>
      <p:ext uri="{BB962C8B-B14F-4D97-AF65-F5344CB8AC3E}">
        <p14:creationId xmlns:p14="http://schemas.microsoft.com/office/powerpoint/2010/main" val="373430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244</Words>
  <Application>Microsoft Office PowerPoint</Application>
  <PresentationFormat>On-screen Show (4:3)</PresentationFormat>
  <Paragraphs>138</Paragraphs>
  <Slides>39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Chapter 6 - Photosynthesis</vt:lpstr>
      <vt:lpstr>Photosynthesis Song</vt:lpstr>
      <vt:lpstr>PowerPoint Presentation</vt:lpstr>
      <vt:lpstr>PowerPoint Presentation</vt:lpstr>
      <vt:lpstr>Leaf Cells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Light Dependent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Calvin Cycle Video</vt:lpstr>
      <vt:lpstr>PowerPoint Presentation</vt:lpstr>
      <vt:lpstr>Stomata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6 - Photosynthesis</dc:title>
  <dc:creator>test</dc:creator>
  <cp:lastModifiedBy>test</cp:lastModifiedBy>
  <cp:revision>80</cp:revision>
  <dcterms:created xsi:type="dcterms:W3CDTF">2015-01-03T20:25:48Z</dcterms:created>
  <dcterms:modified xsi:type="dcterms:W3CDTF">2015-01-05T01:32:50Z</dcterms:modified>
</cp:coreProperties>
</file>